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71" r:id="rId2"/>
    <p:sldId id="358" r:id="rId3"/>
    <p:sldId id="367" r:id="rId4"/>
    <p:sldId id="347" r:id="rId5"/>
    <p:sldId id="361" r:id="rId6"/>
    <p:sldId id="360" r:id="rId7"/>
    <p:sldId id="370" r:id="rId8"/>
    <p:sldId id="369" r:id="rId9"/>
    <p:sldId id="362" r:id="rId10"/>
    <p:sldId id="364" r:id="rId11"/>
    <p:sldId id="263" r:id="rId12"/>
    <p:sldId id="363" r:id="rId13"/>
    <p:sldId id="350" r:id="rId14"/>
    <p:sldId id="291" r:id="rId15"/>
    <p:sldId id="267" r:id="rId16"/>
    <p:sldId id="354" r:id="rId17"/>
    <p:sldId id="366" r:id="rId18"/>
    <p:sldId id="35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s Lönngren" initials="ML" lastIdx="1" clrIdx="0">
    <p:extLst/>
  </p:cmAuthor>
  <p:cmAuthor id="2" name="Mats Lönngren" initials="ML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3DF"/>
    <a:srgbClr val="B6B6B6"/>
    <a:srgbClr val="FFF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39"/>
    <p:restoredTop sz="78627" autoAdjust="0"/>
  </p:normalViewPr>
  <p:slideViewPr>
    <p:cSldViewPr snapToObjects="1">
      <p:cViewPr varScale="1">
        <p:scale>
          <a:sx n="76" d="100"/>
          <a:sy n="76" d="100"/>
        </p:scale>
        <p:origin x="208" y="4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5AD96-8A3B-FC4C-8D30-7CEAF9E52910}" type="datetimeFigureOut">
              <a:rPr lang="en-US" smtClean="0"/>
              <a:pPr/>
              <a:t>5/24/17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1236-1629-E94D-9272-8FA2BAAE13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1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84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99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social robots, children batting, bananas, sitting, no problems with dogs. </a:t>
            </a:r>
          </a:p>
          <a:p>
            <a:pPr lvl="0"/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="1" dirty="0" smtClean="0">
                <a:ea typeface="DIN Next LT Pro" charset="0"/>
                <a:cs typeface="DIN Next LT Pro"/>
              </a:rPr>
              <a:t>73%</a:t>
            </a:r>
            <a:r>
              <a:rPr lang="en-US" dirty="0" smtClean="0">
                <a:ea typeface="DIN Next LT Pro" charset="0"/>
                <a:cs typeface="DIN Next LT Pro Light"/>
              </a:rPr>
              <a:t> of people notice the robot</a:t>
            </a:r>
          </a:p>
          <a:p>
            <a:endParaRPr lang="en-US" dirty="0" smtClean="0">
              <a:ea typeface="DIN Next LT Pro" charset="0"/>
              <a:cs typeface="DIN Next LT Pro Light"/>
            </a:endParaRPr>
          </a:p>
          <a:p>
            <a:r>
              <a:rPr lang="en-US" dirty="0" smtClean="0">
                <a:ea typeface="DIN Next LT Pro" charset="0"/>
                <a:cs typeface="DIN Next LT Pro Light"/>
              </a:rPr>
              <a:t>But only 1% asks anything</a:t>
            </a:r>
          </a:p>
          <a:p>
            <a:endParaRPr lang="en-US" dirty="0" smtClean="0">
              <a:ea typeface="DIN Next LT Pro" charset="0"/>
              <a:cs typeface="DIN Next LT Pro Light"/>
            </a:endParaRPr>
          </a:p>
          <a:p>
            <a:r>
              <a:rPr lang="en-US" dirty="0" smtClean="0">
                <a:ea typeface="DIN Next LT Pro" charset="0"/>
                <a:cs typeface="DIN Next LT Pro Light"/>
              </a:rPr>
              <a:t>Zero attempts of theft or vandalism</a:t>
            </a:r>
            <a:endParaRPr lang="en-US" dirty="0" smtClean="0">
              <a:ea typeface="DIN Next LT Pro Light" charset="0"/>
              <a:cs typeface="DIN Next LT Pro Light"/>
            </a:endParaRPr>
          </a:p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61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5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59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smtClean="0"/>
              <a:t>Genuine social and economic benefits of delivery robots</a:t>
            </a:r>
          </a:p>
          <a:p>
            <a:endParaRPr lang="en-GB" baseline="0" dirty="0" smtClean="0"/>
          </a:p>
          <a:p>
            <a:r>
              <a:rPr lang="en-GB" baseline="0" dirty="0" smtClean="0"/>
              <a:t>E-commerce </a:t>
            </a:r>
            <a:r>
              <a:rPr lang="en-GB" baseline="0" dirty="0"/>
              <a:t>is growing at over 10% a year and that means more cars and more vans doing deliveries which is causing problems</a:t>
            </a:r>
          </a:p>
          <a:p>
            <a:endParaRPr lang="en-GB" baseline="0" dirty="0"/>
          </a:p>
          <a:p>
            <a:r>
              <a:rPr lang="en-GB" baseline="0" dirty="0"/>
              <a:t>We want to offer on-demand delivery for $1 in the future, 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Delivery </a:t>
            </a:r>
            <a:r>
              <a:rPr lang="en-GB" baseline="0" dirty="0"/>
              <a:t>is currently a hassle. </a:t>
            </a:r>
            <a:r>
              <a:rPr lang="en-GB" baseline="0" dirty="0" smtClean="0"/>
              <a:t>We have to think about it, where will we be etc. We </a:t>
            </a:r>
            <a:r>
              <a:rPr lang="en-GB" baseline="0" dirty="0"/>
              <a:t>want to make it seamless</a:t>
            </a:r>
            <a:r>
              <a:rPr lang="en-GB" baseline="0" dirty="0" smtClean="0"/>
              <a:t>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77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6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Swede </a:t>
            </a:r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Zennström</a:t>
            </a:r>
            <a:r>
              <a:rPr lang="en-US" dirty="0" smtClean="0"/>
              <a:t> and the Dane Janus </a:t>
            </a:r>
            <a:r>
              <a:rPr lang="en-US" dirty="0" err="1" smtClean="0"/>
              <a:t>Friis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latin typeface="+mn-lt"/>
              </a:rPr>
              <a:t>LAST MILE DELIVERY – POTENTIALLY, THE LARGEST INDUSTRY IN THE WORLD THAT IS NOT YET DISRUPTED BY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24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80% of cost on last mile because 1 package at a time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>
                <a:latin typeface="DIN Next LT Pro Light" charset="0"/>
                <a:ea typeface="DIN Next LT Pro Light" charset="0"/>
                <a:cs typeface="DIN Next LT Pro Light" charset="0"/>
              </a:rPr>
              <a:t>1 hour lost per family </a:t>
            </a:r>
            <a:r>
              <a:rPr lang="en-US" dirty="0" smtClean="0">
                <a:latin typeface="DIN Next LT Pro Light" charset="0"/>
                <a:ea typeface="DIN Next LT Pro Light" charset="0"/>
                <a:cs typeface="DIN Next LT Pro Light" charset="0"/>
              </a:rPr>
              <a:t>per day on personal shopping trips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 smtClean="0">
                <a:latin typeface="DIN Next LT Pro Light" charset="0"/>
                <a:ea typeface="DIN Next LT Pro Light" charset="0"/>
                <a:cs typeface="DIN Next LT Pro Light" charset="0"/>
              </a:rPr>
              <a:t>Customers</a:t>
            </a:r>
            <a:r>
              <a:rPr lang="en-US" dirty="0" smtClean="0">
                <a:latin typeface="DIN Next LT Pro Light" charset="0"/>
                <a:ea typeface="DIN Next LT Pro Light" charset="0"/>
                <a:cs typeface="DIN Next LT Pro Light" charset="0"/>
              </a:rPr>
              <a:t> are not happy as deliveries are not on-demand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aseline="0" dirty="0" smtClean="0"/>
              <a:t>It</a:t>
            </a:r>
            <a:r>
              <a:rPr lang="et-EE" baseline="0" dirty="0" smtClean="0"/>
              <a:t>’</a:t>
            </a:r>
            <a:r>
              <a:rPr lang="en-GB" baseline="0" dirty="0" smtClean="0"/>
              <a:t>s time to disrupt the trillion dollar delivery industry. One of the last large industries. EU USA: </a:t>
            </a:r>
            <a:r>
              <a:rPr lang="en-US" sz="1200" b="1" dirty="0" smtClean="0">
                <a:latin typeface="+mn-lt"/>
                <a:ea typeface="DIN Next LT Pro Heavy" charset="0"/>
                <a:cs typeface="DIN Next LT Pro Heavy" charset="0"/>
              </a:rPr>
              <a:t>25 BILLION PACKAGES, 3 billion on</a:t>
            </a:r>
            <a:r>
              <a:rPr lang="en-US" sz="1200" b="1" baseline="0" dirty="0" smtClean="0">
                <a:latin typeface="+mn-lt"/>
                <a:ea typeface="DIN Next LT Pro Heavy" charset="0"/>
                <a:cs typeface="DIN Next LT Pro Heavy" charset="0"/>
              </a:rPr>
              <a:t> demand food deliveries</a:t>
            </a:r>
            <a:endParaRPr lang="en-US" sz="1200" b="1" dirty="0" smtClean="0">
              <a:latin typeface="+mn-lt"/>
              <a:ea typeface="DIN Next LT Pro Heavy" charset="0"/>
              <a:cs typeface="DIN Next LT Pro Heavy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9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02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0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1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0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D1236-1629-E94D-9272-8FA2BAAE13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4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736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2pPr>
            <a:lvl3pPr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3pPr>
            <a:lvl4pPr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4pPr>
            <a:lvl5pPr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2564" y="404664"/>
            <a:ext cx="9559636" cy="581893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85000"/>
                    <a:lumOff val="15000"/>
                  </a:schemeClr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2564" y="6304235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 b="0" i="0">
                <a:latin typeface="DIN Next Slab Pro Light" charset="0"/>
                <a:ea typeface="DIN Next Slab Pro Light" charset="0"/>
                <a:cs typeface="DIN Next Slab Pr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04235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0336" y="629954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latin typeface="DIN Next Slab Pro Light" charset="0"/>
                <a:ea typeface="DIN Next Slab Pro Light" charset="0"/>
                <a:cs typeface="DIN Next Slab Pro Light" charset="0"/>
              </a:defRPr>
            </a:lvl1pPr>
          </a:lstStyle>
          <a:p>
            <a:fld id="{20B81752-A9C2-0247-B215-3461EF5C8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559636" y="642573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5921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29011"/>
            <a:ext cx="10515600" cy="3999979"/>
          </a:xfrm>
        </p:spPr>
        <p:txBody>
          <a:bodyPr/>
          <a:lstStyle>
            <a:lvl1pPr algn="ctr">
              <a:defRPr b="0" i="0"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r>
              <a:rPr lang="en-US" dirty="0"/>
              <a:t>"Lorem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29011"/>
            <a:ext cx="10515600" cy="3999979"/>
          </a:xfr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r>
              <a:rPr lang="en-US" dirty="0"/>
              <a:t>"Lorem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2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0336" y="629954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rgbClr val="FFFFFF"/>
                </a:solidFill>
                <a:latin typeface="DIN Next Slab Pro Light" charset="0"/>
                <a:ea typeface="DIN Next Slab Pro Light" charset="0"/>
                <a:cs typeface="DIN Next Slab Pro Light" charset="0"/>
              </a:defRPr>
            </a:lvl1pPr>
          </a:lstStyle>
          <a:p>
            <a:fld id="{20B81752-A9C2-0247-B215-3461EF5C8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8411157" y="249533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7082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20336" y="629954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200" b="0" i="0">
                <a:solidFill>
                  <a:srgbClr val="FFFFFF"/>
                </a:solidFill>
                <a:latin typeface="DIN Next Slab Pro Light" charset="0"/>
                <a:ea typeface="DIN Next Slab Pro Light" charset="0"/>
                <a:cs typeface="DIN Next Slab Pro Light" charset="0"/>
              </a:defRPr>
            </a:lvl1pPr>
          </a:lstStyle>
          <a:p>
            <a:fld id="{20B81752-A9C2-0247-B215-3461EF5C80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kstiruutu 2"/>
          <p:cNvSpPr txBox="1"/>
          <p:nvPr userDrawn="1"/>
        </p:nvSpPr>
        <p:spPr>
          <a:xfrm>
            <a:off x="8411157" y="249533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3694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2"/>
          </p:nvPr>
        </p:nvSpPr>
        <p:spPr>
          <a:xfrm>
            <a:off x="422564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20336" y="6351657"/>
            <a:ext cx="2743200" cy="365125"/>
          </a:xfrm>
          <a:prstGeom prst="rect">
            <a:avLst/>
          </a:prstGeom>
        </p:spPr>
        <p:txBody>
          <a:bodyPr/>
          <a:lstStyle/>
          <a:p>
            <a:fld id="{20B81752-A9C2-0247-B215-3461EF5C8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DIN Next LT Pro Heavy" charset="0"/>
          <a:ea typeface="DIN Next LT Pro Heavy" charset="0"/>
          <a:cs typeface="DIN Next LT Pro Heavy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DIN Next LT Pro Light" charset="0"/>
          <a:ea typeface="DIN Next LT Pro Light" charset="0"/>
          <a:cs typeface="DIN Next LT Pro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DIN Next LT Pro Light" charset="0"/>
          <a:ea typeface="DIN Next LT Pro Light" charset="0"/>
          <a:cs typeface="DIN Next LT Pro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DIN Next LT Pro Light" charset="0"/>
          <a:ea typeface="DIN Next LT Pro Light" charset="0"/>
          <a:cs typeface="DIN Next LT Pro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DIN Next LT Pro Light" charset="0"/>
          <a:ea typeface="DIN Next LT Pro Light" charset="0"/>
          <a:cs typeface="DIN Next LT Pro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DIN Next LT Pro Light" charset="0"/>
          <a:ea typeface="DIN Next LT Pro Light" charset="0"/>
          <a:cs typeface="DIN Next LT Pr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7" Type="http://schemas.openxmlformats.org/officeDocument/2006/relationships/image" Target="../media/image36.jpeg"/><Relationship Id="rId8" Type="http://schemas.openxmlformats.org/officeDocument/2006/relationships/image" Target="../media/image37.jpeg"/><Relationship Id="rId9" Type="http://schemas.openxmlformats.org/officeDocument/2006/relationships/image" Target="../media/image38.jpeg"/><Relationship Id="rId10" Type="http://schemas.openxmlformats.org/officeDocument/2006/relationships/image" Target="../media/image39.jpeg"/><Relationship Id="rId11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101" y="4456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02" y="2132856"/>
            <a:ext cx="7736573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2588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>
                <a:latin typeface="DIN Next LT Pro" charset="0"/>
                <a:ea typeface="DIN Next LT Pro" charset="0"/>
                <a:cs typeface="DIN Next LT Pro" charset="0"/>
              </a:rPr>
              <a:t>On-demand last-mile delivery service </a:t>
            </a:r>
          </a:p>
          <a:p>
            <a:pPr algn="ctr"/>
            <a:r>
              <a:rPr lang="en-US" sz="2800" dirty="0" smtClean="0">
                <a:latin typeface="DIN Next LT Pro" charset="0"/>
                <a:ea typeface="DIN Next LT Pro" charset="0"/>
                <a:cs typeface="DIN Next LT Pro" charset="0"/>
              </a:rPr>
              <a:t>using autonomous ground robots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6080" y="5013176"/>
            <a:ext cx="4116395" cy="15624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en-GB" sz="2000" dirty="0" smtClean="0">
                <a:latin typeface="DIN Next LT Pro" charset="0"/>
                <a:ea typeface="DIN Next LT Pro" charset="0"/>
                <a:cs typeface="DIN Next LT Pro" charset="0"/>
              </a:rPr>
              <a:t>Kristjan Korjus</a:t>
            </a:r>
          </a:p>
          <a:p>
            <a:pPr algn="r"/>
            <a:r>
              <a:rPr lang="en-GB" sz="2000" dirty="0" smtClean="0">
                <a:latin typeface="DIN Next LT Pro" charset="0"/>
                <a:ea typeface="DIN Next LT Pro" charset="0"/>
                <a:cs typeface="DIN Next LT Pro" charset="0"/>
              </a:rPr>
              <a:t>Head of Computer Vision &amp; Perception</a:t>
            </a:r>
          </a:p>
          <a:p>
            <a:pPr algn="r"/>
            <a:r>
              <a:rPr lang="en-GB" sz="2000" dirty="0" err="1" smtClean="0">
                <a:latin typeface="DIN Next LT Pro" charset="0"/>
                <a:ea typeface="DIN Next LT Pro" charset="0"/>
                <a:cs typeface="DIN Next LT Pro" charset="0"/>
              </a:rPr>
              <a:t>kristjan.korjus@starship.xyz</a:t>
            </a:r>
            <a:endParaRPr lang="en-GB" sz="2000" dirty="0" smtClean="0">
              <a:latin typeface="DIN Next LT Pro" charset="0"/>
              <a:ea typeface="DIN Next LT Pro" charset="0"/>
              <a:cs typeface="DIN Next LT Pro" charset="0"/>
            </a:endParaRPr>
          </a:p>
          <a:p>
            <a:pPr algn="r"/>
            <a:r>
              <a:rPr lang="en-GB" sz="2000" dirty="0" smtClean="0">
                <a:latin typeface="DIN Next LT Pro" charset="0"/>
                <a:ea typeface="DIN Next LT Pro" charset="0"/>
                <a:cs typeface="DIN Next LT Pro" charset="0"/>
              </a:rPr>
              <a:t>+ 372 56840434</a:t>
            </a:r>
          </a:p>
        </p:txBody>
      </p:sp>
    </p:spTree>
    <p:extLst>
      <p:ext uri="{BB962C8B-B14F-4D97-AF65-F5344CB8AC3E}">
        <p14:creationId xmlns:p14="http://schemas.microsoft.com/office/powerpoint/2010/main" val="191543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0" y="0"/>
            <a:ext cx="12092289" cy="685800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" y="0"/>
            <a:ext cx="623173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1000"/>
                </a:schemeClr>
              </a:gs>
              <a:gs pos="100000">
                <a:schemeClr val="bg1">
                  <a:alpha val="6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422564" y="404664"/>
            <a:ext cx="6831065" cy="158511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4000" dirty="0">
                <a:solidFill>
                  <a:srgbClr val="FFFFFF"/>
                </a:solidFill>
              </a:rPr>
              <a:t>HOW IT WORKS</a:t>
            </a:r>
          </a:p>
          <a:p>
            <a:r>
              <a:rPr lang="en-US" sz="2000" dirty="0">
                <a:solidFill>
                  <a:srgbClr val="FFFFFF"/>
                </a:solidFill>
              </a:rPr>
              <a:t>LOCAL DELIVERY PLATFORM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5918" y="-78123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4483223" y="-63031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1" name="TextBox 10"/>
          <p:cNvSpPr txBox="1"/>
          <p:nvPr/>
        </p:nvSpPr>
        <p:spPr>
          <a:xfrm>
            <a:off x="10156054" y="746612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>
            <a:off x="7517624" y="-168221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>
            <a:off x="6023992" y="764704"/>
            <a:ext cx="5616624" cy="5616624"/>
          </a:xfrm>
          <a:prstGeom prst="rect">
            <a:avLst/>
          </a:prstGeom>
          <a:noFill/>
          <a:ln w="762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6"/>
          <p:cNvSpPr txBox="1">
            <a:spLocks/>
          </p:cNvSpPr>
          <p:nvPr/>
        </p:nvSpPr>
        <p:spPr>
          <a:xfrm>
            <a:off x="6875144" y="2071686"/>
            <a:ext cx="4121407" cy="292038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10,000 HOUSEHOLDS</a:t>
            </a: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25,000 PEOPLE</a:t>
            </a:r>
          </a:p>
          <a:p>
            <a:pPr algn="ctr"/>
            <a:endParaRPr lang="en-US" sz="3600" b="1" dirty="0">
              <a:solidFill>
                <a:schemeClr val="accent1"/>
              </a:solidFill>
              <a:latin typeface="DIN Next LT Pro Heavy" panose="020B0903020203050203" pitchFamily="34" charset="0"/>
            </a:endParaRPr>
          </a:p>
          <a:p>
            <a:pPr algn="ctr"/>
            <a:endParaRPr lang="en-US" sz="3600" b="1" dirty="0">
              <a:solidFill>
                <a:schemeClr val="accent1"/>
              </a:solidFill>
              <a:latin typeface="DIN Next LT Pro Heavy" panose="020B0903020203050203" pitchFamily="34" charset="0"/>
            </a:endParaRPr>
          </a:p>
          <a:p>
            <a:pPr algn="ctr"/>
            <a:r>
              <a:rPr lang="en-US" sz="36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ADDRESSABLE MARKET:</a:t>
            </a:r>
          </a:p>
          <a:p>
            <a:pPr algn="ctr"/>
            <a:endParaRPr lang="en-US" sz="3600" b="1" dirty="0">
              <a:solidFill>
                <a:schemeClr val="accent1"/>
              </a:solidFill>
              <a:latin typeface="DIN Next LT Pro Heavy" panose="020B0903020203050203" pitchFamily="34" charset="0"/>
            </a:endParaRPr>
          </a:p>
          <a:p>
            <a:pPr algn="ctr"/>
            <a:r>
              <a:rPr lang="en-US" sz="65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5-10,000</a:t>
            </a:r>
          </a:p>
          <a:p>
            <a:pPr algn="ctr"/>
            <a:r>
              <a:rPr lang="en-US" sz="45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DAILY</a:t>
            </a:r>
          </a:p>
          <a:p>
            <a:pPr algn="ctr"/>
            <a:r>
              <a:rPr lang="en-US" sz="45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 DELIVERIES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44003" y="1970905"/>
            <a:ext cx="4281872" cy="4111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pPr marL="213750" indent="-213750" algn="l">
              <a:lnSpc>
                <a:spcPts val="22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t>Starship installs robotic fleets in 1 – 10 square mile neighborhoods, ensuring 30-minute deliveries in max </a:t>
            </a:r>
            <a:r>
              <a:rPr lang="en-US" sz="2400" dirty="0" smtClean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</a:br>
            <a:r>
              <a:rPr lang="en-US" sz="2400" dirty="0" smtClean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t>2-mile </a:t>
            </a:r>
            <a:r>
              <a:rPr lang="en-US" sz="2400" dirty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t>radius</a:t>
            </a:r>
          </a:p>
          <a:p>
            <a:pPr marL="213750" indent="-213750" algn="l">
              <a:lnSpc>
                <a:spcPts val="2200"/>
              </a:lnSpc>
              <a:buFont typeface="Arial" charset="0"/>
              <a:buChar char="•"/>
            </a:pPr>
            <a:endParaRPr lang="en-US" sz="2400" dirty="0">
              <a:solidFill>
                <a:srgbClr val="FFFFFF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  <a:p>
            <a:pPr marL="213750" indent="-213750" algn="l">
              <a:lnSpc>
                <a:spcPts val="22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t>10 – 30 deliveries per day per robot</a:t>
            </a:r>
          </a:p>
          <a:p>
            <a:pPr marL="213750" indent="-213750" algn="l">
              <a:lnSpc>
                <a:spcPts val="2200"/>
              </a:lnSpc>
              <a:buFont typeface="Arial" charset="0"/>
              <a:buChar char="•"/>
            </a:pPr>
            <a:endParaRPr lang="en-US" sz="2400" dirty="0">
              <a:solidFill>
                <a:srgbClr val="FFFFFF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  <a:p>
            <a:pPr marL="213750" indent="-213750" algn="l">
              <a:lnSpc>
                <a:spcPts val="2200"/>
              </a:lnSpc>
              <a:buFont typeface="Arial" charset="0"/>
              <a:buChar char="•"/>
            </a:pPr>
            <a:r>
              <a:rPr lang="en-US" sz="2400" dirty="0">
                <a:solidFill>
                  <a:srgbClr val="FFFFFF"/>
                </a:solidFill>
                <a:latin typeface="DIN Next LT Pro Light" charset="0"/>
                <a:ea typeface="DIN Next LT Pro Light" charset="0"/>
                <a:cs typeface="DIN Next LT Pro Light" charset="0"/>
              </a:rPr>
              <a:t>Size and shape of catchment area depend on delivery density, sidewalk networks, store locations etc.</a:t>
            </a:r>
          </a:p>
          <a:p>
            <a:pPr marL="285750" indent="-285750" algn="l">
              <a:lnSpc>
                <a:spcPts val="2200"/>
              </a:lnSpc>
              <a:buFont typeface="Arial" charset="0"/>
              <a:buChar char="•"/>
            </a:pPr>
            <a:endParaRPr lang="en-US" sz="2400" dirty="0">
              <a:solidFill>
                <a:srgbClr val="FFFFFF"/>
              </a:solidFill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14" name="Title 6"/>
          <p:cNvSpPr txBox="1">
            <a:spLocks/>
          </p:cNvSpPr>
          <p:nvPr/>
        </p:nvSpPr>
        <p:spPr>
          <a:xfrm rot="16200000">
            <a:off x="4503978" y="3304994"/>
            <a:ext cx="2267584" cy="851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2 miles</a:t>
            </a: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7625918" y="-20912"/>
            <a:ext cx="2267584" cy="851151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pPr algn="ctr"/>
            <a:r>
              <a:rPr lang="en-US" sz="2400" b="1" dirty="0">
                <a:solidFill>
                  <a:schemeClr val="accent1"/>
                </a:solidFill>
                <a:latin typeface="DIN Next LT Pro Heavy" panose="020B0903020203050203" pitchFamily="34" charset="0"/>
              </a:rPr>
              <a:t>2 miles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19994" y="56050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  <a:latin typeface="DIN Next LT Pro Heavy" panose="020B0903020203050203" pitchFamily="34" charset="0"/>
                <a:ea typeface="DIN Next LT Pro Medium" charset="0"/>
                <a:cs typeface="DIN Next LT Pro Medium" charset="0"/>
              </a:rPr>
              <a:t>Sunnyvale, CA</a:t>
            </a:r>
            <a:endParaRPr lang="en-US" sz="1200" dirty="0">
              <a:solidFill>
                <a:schemeClr val="bg1"/>
              </a:solidFill>
              <a:latin typeface="DIN Next LT Pro" charset="0"/>
              <a:ea typeface="DIN Next LT Pro" charset="0"/>
              <a:cs typeface="DIN Next LT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82151" y="74102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81752-A9C2-0247-B215-3461EF5C80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9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3977" y="1700808"/>
            <a:ext cx="2862503" cy="2996952"/>
          </a:xfrm>
          <a:prstGeom prst="rect">
            <a:avLst/>
          </a:prstGeom>
        </p:spPr>
      </p:pic>
      <p:pic>
        <p:nvPicPr>
          <p:cNvPr id="4098" name="Picture 2" descr="http://images2.fanpop.com/image/photos/9100000/macbook-air-apple-inc-9137465-894-4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6390" y="1562081"/>
            <a:ext cx="3006535" cy="16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itle 6"/>
          <p:cNvSpPr txBox="1">
            <a:spLocks/>
          </p:cNvSpPr>
          <p:nvPr/>
        </p:nvSpPr>
        <p:spPr>
          <a:xfrm>
            <a:off x="422564" y="404664"/>
            <a:ext cx="8841788" cy="144016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2000" b="1" dirty="0" smtClean="0">
                <a:latin typeface="DIN Next LT Pro Heavy" charset="0"/>
                <a:ea typeface="DIN Next LT Pro Heavy" charset="0"/>
                <a:cs typeface="DIN Next LT Pro Heavy" charset="0"/>
              </a:rPr>
              <a:t>HOW STARSHIP WORKS</a:t>
            </a:r>
          </a:p>
          <a:p>
            <a:r>
              <a:rPr lang="en-US" sz="4000" b="1" dirty="0" smtClean="0">
                <a:latin typeface="DIN Next LT Pro Heavy" charset="0"/>
                <a:ea typeface="DIN Next LT Pro Heavy" charset="0"/>
                <a:cs typeface="DIN Next LT Pro Heavy" charset="0"/>
              </a:rPr>
              <a:t>CONSUMER´S P</a:t>
            </a:r>
            <a:r>
              <a:rPr lang="et-EE" sz="4000" b="1" dirty="0">
                <a:latin typeface="DIN Next LT Pro Heavy" charset="0"/>
                <a:ea typeface="DIN Next LT Pro Heavy" charset="0"/>
                <a:cs typeface="DIN Next LT Pro Heavy" charset="0"/>
              </a:rPr>
              <a:t>E</a:t>
            </a:r>
            <a:r>
              <a:rPr lang="en-US" sz="4000" b="1" dirty="0" smtClean="0">
                <a:latin typeface="DIN Next LT Pro Heavy" charset="0"/>
                <a:ea typeface="DIN Next LT Pro Heavy" charset="0"/>
                <a:cs typeface="DIN Next LT Pro Heavy" charset="0"/>
              </a:rPr>
              <a:t>RSPECTIVE</a:t>
            </a:r>
            <a:endParaRPr lang="en-US" sz="4000" b="1" dirty="0">
              <a:latin typeface="DIN Next LT Pro Heavy" charset="0"/>
              <a:ea typeface="DIN Next LT Pro Heavy" charset="0"/>
              <a:cs typeface="DIN Next LT Pro Heavy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05406" y="7025862"/>
            <a:ext cx="1978516" cy="2587560"/>
          </a:xfrm>
          <a:prstGeom prst="rect">
            <a:avLst/>
          </a:prstGeom>
        </p:spPr>
      </p:pic>
      <p:pic>
        <p:nvPicPr>
          <p:cNvPr id="71" name="Kuva 7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1591" y="3744258"/>
            <a:ext cx="1978516" cy="2587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432" y="2671327"/>
            <a:ext cx="3353950" cy="2012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5114" y="222513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405223" y="48303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5443538" y="105156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 smtClean="0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4249197" y="3153188"/>
            <a:ext cx="1148718" cy="1234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3 deliveries</a:t>
            </a:r>
          </a:p>
          <a:p>
            <a:r>
              <a:rPr lang="en-US" sz="1100" b="1" dirty="0" smtClean="0">
                <a:solidFill>
                  <a:schemeClr val="bg1"/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Pending</a:t>
            </a:r>
          </a:p>
          <a:p>
            <a:endParaRPr lang="en-US" sz="1100" b="1" dirty="0">
              <a:solidFill>
                <a:schemeClr val="bg1"/>
              </a:solidFill>
              <a:latin typeface="DIN Next LT Pro Heavy" panose="020B0903020203050203" pitchFamily="34" charset="0"/>
              <a:ea typeface="DIN Next Slab Pro Light" charset="0"/>
              <a:cs typeface="DIN Next Slab Pro Light" charset="0"/>
            </a:endParaRPr>
          </a:p>
          <a:p>
            <a:endParaRPr lang="en-US" sz="1100" b="1" dirty="0">
              <a:solidFill>
                <a:schemeClr val="bg1"/>
              </a:solidFill>
              <a:latin typeface="DIN Next LT Pro Heavy" panose="020B0903020203050203" pitchFamily="34" charset="0"/>
              <a:ea typeface="DIN Next Slab Pro Light" charset="0"/>
              <a:cs typeface="DIN Next Slab Pro Light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ok</a:t>
            </a:r>
          </a:p>
        </p:txBody>
      </p:sp>
      <p:sp>
        <p:nvSpPr>
          <p:cNvPr id="12" name="Ellipsi 11"/>
          <p:cNvSpPr/>
          <p:nvPr/>
        </p:nvSpPr>
        <p:spPr>
          <a:xfrm>
            <a:off x="4673971" y="3717032"/>
            <a:ext cx="306184" cy="306184"/>
          </a:xfrm>
          <a:prstGeom prst="ellipse">
            <a:avLst/>
          </a:prstGeom>
          <a:noFill/>
          <a:ln w="19050">
            <a:solidFill>
              <a:schemeClr val="bg1">
                <a:alpha val="4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xtBox 17"/>
          <p:cNvSpPr txBox="1"/>
          <p:nvPr/>
        </p:nvSpPr>
        <p:spPr>
          <a:xfrm>
            <a:off x="4824248" y="810347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 smtClean="0"/>
          </a:p>
        </p:txBody>
      </p:sp>
      <p:sp>
        <p:nvSpPr>
          <p:cNvPr id="30" name="Rectangle 29"/>
          <p:cNvSpPr/>
          <p:nvPr/>
        </p:nvSpPr>
        <p:spPr>
          <a:xfrm>
            <a:off x="5613598" y="2981851"/>
            <a:ext cx="846492" cy="14401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928" y="2671456"/>
            <a:ext cx="1177833" cy="2060950"/>
          </a:xfrm>
          <a:prstGeom prst="rect">
            <a:avLst/>
          </a:prstGeom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5607831" y="3032580"/>
            <a:ext cx="855834" cy="14192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r>
              <a:rPr lang="en-US" sz="1000" b="1" i="0" dirty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8.05</a:t>
            </a:r>
          </a:p>
          <a:p>
            <a:r>
              <a:rPr lang="en-US" sz="1000" b="1" dirty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8:10</a:t>
            </a:r>
          </a:p>
          <a:p>
            <a:r>
              <a:rPr lang="en-US" sz="1000" b="1" i="0" dirty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8:15</a:t>
            </a:r>
          </a:p>
          <a:p>
            <a:r>
              <a:rPr lang="en-US" sz="1000" b="1" dirty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8:20</a:t>
            </a:r>
          </a:p>
          <a:p>
            <a:r>
              <a:rPr lang="en-US" sz="1400" b="1" i="0" dirty="0">
                <a:solidFill>
                  <a:schemeClr val="bg1"/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8:25</a:t>
            </a:r>
          </a:p>
          <a:p>
            <a:r>
              <a:rPr lang="en-US" sz="1000" b="1" dirty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8:30</a:t>
            </a:r>
          </a:p>
          <a:p>
            <a:r>
              <a:rPr lang="en-US" sz="1000" b="1" i="0" dirty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8:35</a:t>
            </a:r>
          </a:p>
          <a:p>
            <a:r>
              <a:rPr lang="en-US" sz="1000" b="1" dirty="0" smtClean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8:40</a:t>
            </a:r>
          </a:p>
          <a:p>
            <a:r>
              <a:rPr lang="en-US" sz="1000" b="1" dirty="0" smtClean="0">
                <a:solidFill>
                  <a:schemeClr val="bg2">
                    <a:lumMod val="90000"/>
                  </a:schemeClr>
                </a:solidFill>
                <a:latin typeface="DIN Next LT Pro Heavy" panose="020B0903020203050203" pitchFamily="34" charset="0"/>
                <a:ea typeface="DIN Next Slab Pro Light" charset="0"/>
                <a:cs typeface="DIN Next Slab Pro Light" charset="0"/>
              </a:rPr>
              <a:t>8:50</a:t>
            </a:r>
            <a:endParaRPr lang="en-US" sz="1000" b="1" i="0" dirty="0">
              <a:solidFill>
                <a:schemeClr val="bg2">
                  <a:lumMod val="90000"/>
                </a:schemeClr>
              </a:solidFill>
              <a:latin typeface="DIN Next LT Pro Heavy" panose="020B0903020203050203" pitchFamily="34" charset="0"/>
              <a:ea typeface="DIN Next Slab Pro Light" charset="0"/>
              <a:cs typeface="DIN Next Slab Pro Light" charset="0"/>
            </a:endParaRPr>
          </a:p>
        </p:txBody>
      </p:sp>
      <p:cxnSp>
        <p:nvCxnSpPr>
          <p:cNvPr id="36" name="Straight Arrow Connector 16"/>
          <p:cNvCxnSpPr/>
          <p:nvPr/>
        </p:nvCxnSpPr>
        <p:spPr>
          <a:xfrm>
            <a:off x="4511824" y="3717032"/>
            <a:ext cx="229913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16"/>
          <p:cNvCxnSpPr/>
          <p:nvPr/>
        </p:nvCxnSpPr>
        <p:spPr>
          <a:xfrm>
            <a:off x="7248128" y="3717032"/>
            <a:ext cx="229913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181" y="3010660"/>
            <a:ext cx="1965716" cy="12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193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0" grpId="0" animBg="1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952" y="986557"/>
            <a:ext cx="9326894" cy="5582812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22564" y="404664"/>
            <a:ext cx="9559636" cy="58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4000" dirty="0"/>
              <a:t>WHAT IS THE DELIVERY ROBOT?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9550239" y="4526359"/>
            <a:ext cx="201837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pPr algn="l"/>
            <a:endParaRPr lang="en-US" sz="1400"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9550239" y="4526358"/>
            <a:ext cx="2018370" cy="24310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pPr algn="l"/>
            <a:endParaRPr lang="en-US" sz="1400"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564" y="1520243"/>
            <a:ext cx="7617260" cy="496186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An </a:t>
            </a:r>
            <a:r>
              <a:rPr lang="en-US" b="1" dirty="0" smtClean="0">
                <a:latin typeface="+mn-lt"/>
                <a:ea typeface="DIN Next LT Pro" charset="0"/>
                <a:cs typeface="DIN Next LT Pro" charset="0"/>
              </a:rPr>
              <a:t>personal delivery device</a:t>
            </a:r>
            <a:r>
              <a:rPr lang="en-US" dirty="0" smtClean="0">
                <a:latin typeface="+mn-lt"/>
              </a:rPr>
              <a:t> (PDD) that uses sidewalks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Drives at </a:t>
            </a:r>
            <a:r>
              <a:rPr lang="en-US" b="1" dirty="0" smtClean="0">
                <a:latin typeface="+mn-lt"/>
                <a:ea typeface="DIN Next LT Pro" charset="0"/>
                <a:cs typeface="DIN Next LT Pro" charset="0"/>
              </a:rPr>
              <a:t>pedestrian speeds</a:t>
            </a:r>
            <a:r>
              <a:rPr lang="en-US" dirty="0" smtClean="0">
                <a:latin typeface="+mn-lt"/>
              </a:rPr>
              <a:t>, max 6 km/h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Equipped with 9 cameras, 4 radars, 8 ultrasonic and many other sensors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avigates with 2 cm precision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an </a:t>
            </a:r>
            <a:r>
              <a:rPr lang="en-US" b="1" dirty="0" smtClean="0">
                <a:latin typeface="+mn-lt"/>
                <a:ea typeface="DIN Next LT Pro" charset="0"/>
                <a:cs typeface="DIN Next LT Pro" charset="0"/>
              </a:rPr>
              <a:t>intelligently react</a:t>
            </a:r>
            <a:r>
              <a:rPr lang="en-US" dirty="0" smtClean="0">
                <a:latin typeface="+mn-lt"/>
              </a:rPr>
              <a:t> to pedestrians, obstacles and traffic situations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Robotic fleets are </a:t>
            </a:r>
            <a:r>
              <a:rPr lang="en-US" b="1" dirty="0" smtClean="0">
                <a:latin typeface="+mn-lt"/>
                <a:ea typeface="DIN Next LT Pro" charset="0"/>
                <a:cs typeface="DIN Next LT Pro" charset="0"/>
              </a:rPr>
              <a:t>monitored by human operators</a:t>
            </a:r>
            <a:r>
              <a:rPr lang="en-US" dirty="0" smtClean="0">
                <a:latin typeface="+mn-lt"/>
              </a:rPr>
              <a:t> who can take over the control any time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Carries </a:t>
            </a:r>
            <a:r>
              <a:rPr lang="en-US" b="1" dirty="0" smtClean="0">
                <a:latin typeface="+mn-lt"/>
                <a:ea typeface="DIN Next LT Pro" charset="0"/>
                <a:cs typeface="DIN Next LT Pro" charset="0"/>
              </a:rPr>
              <a:t>max 10 kg </a:t>
            </a:r>
            <a:r>
              <a:rPr lang="en-US" dirty="0" smtClean="0">
                <a:latin typeface="+mn-lt"/>
              </a:rPr>
              <a:t>or an equivalent of 3 shopping bags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+mn-lt"/>
              </a:rPr>
              <a:t>Inherently </a:t>
            </a:r>
            <a:r>
              <a:rPr lang="en-US" b="1" dirty="0" smtClean="0">
                <a:latin typeface="+mn-lt"/>
                <a:ea typeface="DIN Next LT Pro" charset="0"/>
                <a:cs typeface="DIN Next LT Pro" charset="0"/>
              </a:rPr>
              <a:t>safe</a:t>
            </a:r>
            <a:endParaRPr lang="en-US" b="1" dirty="0">
              <a:latin typeface="+mn-lt"/>
              <a:ea typeface="DIN Next LT Pro" charset="0"/>
              <a:cs typeface="DIN Next LT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967" y="-25452"/>
            <a:ext cx="12301288" cy="712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4086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422564" y="404664"/>
            <a:ext cx="9559636" cy="58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4000" dirty="0"/>
              <a:t>TESTING THE ROBOT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96097" y="1121973"/>
            <a:ext cx="10872511" cy="5379085"/>
            <a:chOff x="530942" y="1121973"/>
            <a:chExt cx="10872511" cy="5379085"/>
          </a:xfrm>
        </p:grpSpPr>
        <p:pic>
          <p:nvPicPr>
            <p:cNvPr id="9218" name="Picture 2" descr="http://cdn4.i-scmp.com/sites/default/files/styles/980x551/public/images/methode/2016/02/24/7b579e64-da90-11e5-ba33-b7a5a5ded6db_1280x720.jpg?itok=94nN1VKV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05804" y="1121973"/>
              <a:ext cx="5391750" cy="3024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i.dailymail.co.uk/i/pix/2016/03/10/17/3211F23500000578-3486188-image-a-46_1457631109853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04261" y="4180445"/>
              <a:ext cx="3453054" cy="231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estonianworld.com/wp-content/uploads/2015/11/Starship-IV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"/>
            <a:stretch/>
          </p:blipFill>
          <p:spPr bwMode="auto">
            <a:xfrm>
              <a:off x="9494582" y="4180591"/>
              <a:ext cx="1908871" cy="119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30" name="Picture 14" descr="http://thenewstack.io/wp-content/uploads/2015/11/starship-technologies-delivery-robot-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943" y="4266887"/>
              <a:ext cx="3121470" cy="2227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Kuva 6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0942" y="1121973"/>
              <a:ext cx="3121470" cy="3112706"/>
            </a:xfrm>
            <a:prstGeom prst="rect">
              <a:avLst/>
            </a:prstGeom>
          </p:spPr>
        </p:pic>
        <p:pic>
          <p:nvPicPr>
            <p:cNvPr id="9226" name="Picture 10" descr="http://estonianworld.com/wp-content/uploads/2015/11/Starship-I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8884" y="1121973"/>
              <a:ext cx="2281263" cy="1520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8" descr="http://icdn2.digitaltrends.com/image/starship-technologies-1023x682.jp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88248" y="4996754"/>
              <a:ext cx="2287182" cy="1497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951" y="2680670"/>
              <a:ext cx="2284016" cy="2286564"/>
            </a:xfrm>
            <a:prstGeom prst="rect">
              <a:avLst/>
            </a:prstGeom>
          </p:spPr>
        </p:pic>
        <p:pic>
          <p:nvPicPr>
            <p:cNvPr id="9219" name="Kuva 9218"/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7833" y="5404900"/>
              <a:ext cx="1905620" cy="109615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1954312" y="703836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98779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09056" y="0"/>
            <a:ext cx="13224791" cy="8366885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22564" y="404664"/>
            <a:ext cx="9559636" cy="58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4000" dirty="0" smtClean="0"/>
              <a:t>HUB</a:t>
            </a: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04112" y="2420888"/>
            <a:ext cx="3816424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pPr algn="l"/>
            <a:r>
              <a:rPr lang="en-US" sz="2000" dirty="0" smtClean="0">
                <a:latin typeface="DIN Next LT Pro Light" charset="0"/>
                <a:ea typeface="DIN Next LT Pro Light" charset="0"/>
                <a:cs typeface="DIN Next LT Pro Light" charset="0"/>
              </a:rPr>
              <a:t>An automated warehouse allowing automatic loading, charging and cleaning of the robots</a:t>
            </a:r>
            <a:endParaRPr lang="en-US" sz="2000" dirty="0">
              <a:latin typeface="DIN Next LT Pro Light" charset="0"/>
              <a:ea typeface="DIN Next LT Pro Light" charset="0"/>
              <a:cs typeface="DIN Next LT Pro Light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81048" y="2903889"/>
            <a:ext cx="1007040" cy="2105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7896200" y="4005064"/>
            <a:ext cx="32403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Slab Pro" charset="0"/>
                <a:ea typeface="DIN Next Slab Pro" charset="0"/>
                <a:cs typeface="DIN Next Slab Pro" charset="0"/>
              </a:defRPr>
            </a:lvl1pPr>
          </a:lstStyle>
          <a:p>
            <a:pPr algn="l"/>
            <a:r>
              <a:rPr lang="en-US" sz="2000" dirty="0">
                <a:latin typeface="DIN Next LT Pro Light" charset="0"/>
                <a:ea typeface="DIN Next LT Pro Light" charset="0"/>
                <a:cs typeface="DIN Next LT Pro Light" charset="0"/>
              </a:rPr>
              <a:t>Optimized for higher delivery volumes (100+ packages </a:t>
            </a:r>
            <a:br>
              <a:rPr lang="en-US" sz="2000" dirty="0">
                <a:latin typeface="DIN Next LT Pro Light" charset="0"/>
                <a:ea typeface="DIN Next LT Pro Light" charset="0"/>
                <a:cs typeface="DIN Next LT Pro Light" charset="0"/>
              </a:rPr>
            </a:br>
            <a:r>
              <a:rPr lang="en-US" sz="2000" dirty="0">
                <a:latin typeface="DIN Next LT Pro Light" charset="0"/>
                <a:ea typeface="DIN Next LT Pro Light" charset="0"/>
                <a:cs typeface="DIN Next LT Pro Light" charset="0"/>
              </a:rPr>
              <a:t>per day, 5+ robots)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556473" y="4437112"/>
            <a:ext cx="105169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oval" w="sm" len="sm"/>
            <a:tail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075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120336" y="6299542"/>
            <a:ext cx="2743200" cy="365125"/>
          </a:xfrm>
          <a:prstGeom prst="rect">
            <a:avLst/>
          </a:prstGeom>
        </p:spPr>
        <p:txBody>
          <a:bodyPr/>
          <a:lstStyle/>
          <a:p>
            <a:fld id="{20B81752-A9C2-0247-B215-3461EF5C802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704" y="-558459"/>
            <a:ext cx="12432704" cy="8169855"/>
          </a:xfrm>
          <a:prstGeom prst="rect">
            <a:avLst/>
          </a:prstGeom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422564" y="404664"/>
            <a:ext cx="10713996" cy="58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3200" dirty="0" smtClean="0">
                <a:solidFill>
                  <a:schemeClr val="bg1"/>
                </a:solidFill>
              </a:rPr>
              <a:t>ROBOVAN </a:t>
            </a:r>
            <a:r>
              <a:rPr lang="en-US" sz="3200" dirty="0">
                <a:solidFill>
                  <a:schemeClr val="bg1"/>
                </a:solidFill>
              </a:rPr>
              <a:t>PROJECT WITH MERCEDES-BENZ</a:t>
            </a:r>
          </a:p>
        </p:txBody>
      </p:sp>
    </p:spTree>
    <p:extLst>
      <p:ext uri="{BB962C8B-B14F-4D97-AF65-F5344CB8AC3E}">
        <p14:creationId xmlns:p14="http://schemas.microsoft.com/office/powerpoint/2010/main" val="1379603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9144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GB" sz="2000" dirty="0">
              <a:latin typeface="+mj-lt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422564" y="404664"/>
            <a:ext cx="11146044" cy="768552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3200" b="1" dirty="0">
                <a:latin typeface="DIN Next LT Pro Heavy" charset="0"/>
                <a:ea typeface="DIN Next LT Pro Heavy" charset="0"/>
                <a:cs typeface="DIN Next LT Pro Heavy" charset="0"/>
              </a:rPr>
              <a:t>HOW DELIVERY ROBOTS WILL TRANSFORM CITIES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2564" y="1005426"/>
            <a:ext cx="4304217" cy="53191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 algn="l">
              <a:buFont typeface="Arial" charset="0"/>
              <a:buChar char="•"/>
            </a:pPr>
            <a:endParaRPr lang="en-US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latin typeface="+mj-lt"/>
                <a:ea typeface="DIN Next LT Pro Medium" charset="0"/>
                <a:cs typeface="DIN Next LT Pro Medium" charset="0"/>
              </a:rPr>
              <a:t>Reduced congestion</a:t>
            </a:r>
          </a:p>
          <a:p>
            <a:pPr marL="342900" indent="-342900" algn="l">
              <a:buFont typeface="Arial" charset="0"/>
              <a:buChar char="•"/>
            </a:pPr>
            <a:endParaRPr lang="en-US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latin typeface="+mj-lt"/>
                <a:ea typeface="DIN Next LT Pro Medium" charset="0"/>
                <a:cs typeface="DIN Next LT Pro Medium" charset="0"/>
              </a:rPr>
              <a:t>Reduced pollution</a:t>
            </a:r>
          </a:p>
          <a:p>
            <a:pPr marL="342900" indent="-342900" algn="l">
              <a:buFont typeface="Arial" charset="0"/>
              <a:buChar char="•"/>
            </a:pPr>
            <a:endParaRPr lang="en-US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latin typeface="+mj-lt"/>
                <a:ea typeface="DIN Next LT Pro Medium" charset="0"/>
                <a:cs typeface="DIN Next LT Pro Medium" charset="0"/>
              </a:rPr>
              <a:t>Zero emissions </a:t>
            </a:r>
          </a:p>
          <a:p>
            <a:pPr marL="342900" indent="-342900" algn="l">
              <a:buFont typeface="Arial" charset="0"/>
              <a:buChar char="•"/>
            </a:pPr>
            <a:endParaRPr lang="en-US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 smtClean="0">
                <a:latin typeface="+mj-lt"/>
                <a:ea typeface="DIN Next LT Pro Medium" charset="0"/>
                <a:cs typeface="DIN Next LT Pro Medium" charset="0"/>
              </a:rPr>
              <a:t>Increase </a:t>
            </a:r>
            <a:r>
              <a:rPr lang="en-US" sz="2400" dirty="0">
                <a:latin typeface="+mj-lt"/>
                <a:ea typeface="DIN Next LT Pro Medium" charset="0"/>
                <a:cs typeface="DIN Next LT Pro Medium" charset="0"/>
              </a:rPr>
              <a:t>in quality of life </a:t>
            </a:r>
          </a:p>
          <a:p>
            <a:pPr marL="342900" indent="-342900" algn="l">
              <a:buFont typeface="Arial" charset="0"/>
              <a:buChar char="•"/>
            </a:pPr>
            <a:endParaRPr lang="en-US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2400" dirty="0">
                <a:latin typeface="+mj-lt"/>
                <a:ea typeface="DIN Next LT Pro Medium" charset="0"/>
                <a:cs typeface="DIN Next LT Pro Medium" charset="0"/>
              </a:rPr>
              <a:t>Assisting senior </a:t>
            </a:r>
            <a:r>
              <a:rPr lang="en-US" sz="2400" dirty="0" smtClean="0">
                <a:latin typeface="+mj-lt"/>
                <a:ea typeface="DIN Next LT Pro Medium" charset="0"/>
                <a:cs typeface="DIN Next LT Pro Medium" charset="0"/>
              </a:rPr>
              <a:t>citizens</a:t>
            </a:r>
            <a:endParaRPr lang="en-US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400" dirty="0">
                <a:latin typeface="+mj-lt"/>
                <a:ea typeface="DIN Next LT Pro Medium" charset="0"/>
                <a:cs typeface="DIN Next LT Pro Medium" charset="0"/>
              </a:rPr>
              <a:t>Affordable delivery for local businesses  </a:t>
            </a:r>
            <a:endParaRPr lang="en-GB" sz="2400" dirty="0" smtClean="0">
              <a:latin typeface="+mj-lt"/>
              <a:ea typeface="DIN Next LT Pro Medium" charset="0"/>
              <a:cs typeface="DIN Next LT Pro Medium" charset="0"/>
            </a:endParaRPr>
          </a:p>
          <a:p>
            <a:pPr marL="342900" indent="-342900">
              <a:buFont typeface="Arial" charset="0"/>
              <a:buChar char="•"/>
            </a:pPr>
            <a:endParaRPr lang="en-GB" sz="2400" dirty="0">
              <a:latin typeface="+mj-lt"/>
              <a:ea typeface="DIN Next LT Pro Medium" charset="0"/>
              <a:cs typeface="DIN Next LT Pro Medium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1173216"/>
            <a:ext cx="6272075" cy="47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38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101" y="4456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1502" y="2132856"/>
            <a:ext cx="7736573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92588" y="357301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/>
            <a:r>
              <a:rPr lang="en-US" sz="2800" dirty="0" smtClean="0">
                <a:latin typeface="DIN Next LT Pro" charset="0"/>
                <a:ea typeface="DIN Next LT Pro" charset="0"/>
                <a:cs typeface="DIN Next LT Pro" charset="0"/>
              </a:rPr>
              <a:t>On-demand last-mile delivery service </a:t>
            </a:r>
          </a:p>
          <a:p>
            <a:pPr algn="ctr"/>
            <a:r>
              <a:rPr lang="en-US" sz="2800" dirty="0" smtClean="0">
                <a:latin typeface="DIN Next LT Pro" charset="0"/>
                <a:ea typeface="DIN Next LT Pro" charset="0"/>
                <a:cs typeface="DIN Next LT Pro" charset="0"/>
              </a:rPr>
              <a:t>using autonomous ground robots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6080" y="5013176"/>
            <a:ext cx="4116395" cy="156247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r"/>
            <a:r>
              <a:rPr lang="en-GB" sz="2000" dirty="0" smtClean="0">
                <a:latin typeface="DIN Next LT Pro" charset="0"/>
                <a:ea typeface="DIN Next LT Pro" charset="0"/>
                <a:cs typeface="DIN Next LT Pro" charset="0"/>
              </a:rPr>
              <a:t>Kristjan Korjus</a:t>
            </a:r>
          </a:p>
          <a:p>
            <a:pPr algn="r"/>
            <a:r>
              <a:rPr lang="en-GB" sz="2000" dirty="0" smtClean="0">
                <a:latin typeface="DIN Next LT Pro" charset="0"/>
                <a:ea typeface="DIN Next LT Pro" charset="0"/>
                <a:cs typeface="DIN Next LT Pro" charset="0"/>
              </a:rPr>
              <a:t>Head of Computer Vision &amp; Perception</a:t>
            </a:r>
          </a:p>
          <a:p>
            <a:pPr algn="r"/>
            <a:r>
              <a:rPr lang="en-GB" sz="2000" dirty="0" err="1" smtClean="0">
                <a:latin typeface="DIN Next LT Pro" charset="0"/>
                <a:ea typeface="DIN Next LT Pro" charset="0"/>
                <a:cs typeface="DIN Next LT Pro" charset="0"/>
              </a:rPr>
              <a:t>kristjan.korjus@starship.xyz</a:t>
            </a:r>
            <a:endParaRPr lang="en-GB" sz="2000" dirty="0" smtClean="0">
              <a:latin typeface="DIN Next LT Pro" charset="0"/>
              <a:ea typeface="DIN Next LT Pro" charset="0"/>
              <a:cs typeface="DIN Next LT Pro" charset="0"/>
            </a:endParaRPr>
          </a:p>
          <a:p>
            <a:pPr algn="r"/>
            <a:r>
              <a:rPr lang="en-GB" sz="2000" dirty="0" smtClean="0">
                <a:latin typeface="DIN Next LT Pro" charset="0"/>
                <a:ea typeface="DIN Next LT Pro" charset="0"/>
                <a:cs typeface="DIN Next LT Pro" charset="0"/>
              </a:rPr>
              <a:t>+ 372 56840434</a:t>
            </a:r>
          </a:p>
        </p:txBody>
      </p:sp>
    </p:spTree>
    <p:extLst>
      <p:ext uri="{BB962C8B-B14F-4D97-AF65-F5344CB8AC3E}">
        <p14:creationId xmlns:p14="http://schemas.microsoft.com/office/powerpoint/2010/main" val="161537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"/>
            <a:ext cx="12192000" cy="8382001"/>
          </a:xfrm>
        </p:spPr>
      </p:pic>
    </p:spTree>
    <p:extLst>
      <p:ext uri="{BB962C8B-B14F-4D97-AF65-F5344CB8AC3E}">
        <p14:creationId xmlns:p14="http://schemas.microsoft.com/office/powerpoint/2010/main" val="1180002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422564" y="404664"/>
            <a:ext cx="8841788" cy="72008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4000" b="1" dirty="0" smtClean="0">
                <a:latin typeface="DIN Next LT Pro Heavy" panose="020B0903020203050203" pitchFamily="34" charset="0"/>
              </a:rPr>
              <a:t>The last mile delivery</a:t>
            </a:r>
            <a:endParaRPr lang="en-US" sz="4000" b="1" dirty="0">
              <a:latin typeface="DIN Next LT Pro Heavy" panose="020B0903020203050203" pitchFamily="34" charset="0"/>
            </a:endParaRPr>
          </a:p>
        </p:txBody>
      </p:sp>
      <p:pic>
        <p:nvPicPr>
          <p:cNvPr id="8" name="Picture 7" descr="imgr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1043" y="1449814"/>
            <a:ext cx="1731341" cy="1152128"/>
          </a:xfrm>
          <a:prstGeom prst="rect">
            <a:avLst/>
          </a:prstGeom>
        </p:spPr>
      </p:pic>
      <p:pic>
        <p:nvPicPr>
          <p:cNvPr id="9" name="Picture 8" descr="imgr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7139" y="1449814"/>
            <a:ext cx="2038381" cy="1152128"/>
          </a:xfrm>
          <a:prstGeom prst="rect">
            <a:avLst/>
          </a:prstGeom>
        </p:spPr>
      </p:pic>
      <p:sp>
        <p:nvSpPr>
          <p:cNvPr id="10" name="Title 6"/>
          <p:cNvSpPr txBox="1">
            <a:spLocks/>
          </p:cNvSpPr>
          <p:nvPr/>
        </p:nvSpPr>
        <p:spPr>
          <a:xfrm>
            <a:off x="2139371" y="2089883"/>
            <a:ext cx="3038243" cy="102411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2800" dirty="0" smtClean="0">
                <a:latin typeface="+mn-lt"/>
                <a:ea typeface="DIN Next LT Pro Heavy" charset="0"/>
                <a:cs typeface="DIN Next LT Pro Heavy" charset="0"/>
              </a:rPr>
              <a:t>25 BILLION PACKAGES</a:t>
            </a:r>
            <a:endParaRPr lang="en-US" sz="2800" dirty="0">
              <a:latin typeface="+mn-lt"/>
              <a:ea typeface="DIN Next LT Pro Heavy" charset="0"/>
              <a:cs typeface="DIN Next LT Pro Heavy" charset="0"/>
            </a:endParaRPr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839416" y="4015224"/>
            <a:ext cx="3038243" cy="215584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2800" dirty="0">
                <a:latin typeface="+mn-lt"/>
                <a:ea typeface="DIN Next LT Pro Heavy" charset="0"/>
                <a:cs typeface="DIN Next LT Pro Heavy" charset="0"/>
              </a:rPr>
              <a:t>130 BILLION PERSONAL </a:t>
            </a:r>
          </a:p>
          <a:p>
            <a:r>
              <a:rPr lang="en-US" sz="2800" dirty="0">
                <a:latin typeface="+mn-lt"/>
                <a:ea typeface="DIN Next LT Pro Heavy" charset="0"/>
                <a:cs typeface="DIN Next LT Pro Heavy" charset="0"/>
              </a:rPr>
              <a:t>SHOPPING TRIPS</a:t>
            </a: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5079754" y="4053229"/>
            <a:ext cx="3600400" cy="192811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2800" dirty="0">
                <a:latin typeface="+mn-lt"/>
                <a:ea typeface="DIN Next LT Pro Heavy" charset="0"/>
                <a:cs typeface="DIN Next LT Pro Heavy" charset="0"/>
              </a:rPr>
              <a:t>3 BILLION TAKEAWAY</a:t>
            </a:r>
          </a:p>
          <a:p>
            <a:r>
              <a:rPr lang="en-US" sz="2800" dirty="0">
                <a:latin typeface="+mn-lt"/>
                <a:ea typeface="DIN Next LT Pro Heavy" charset="0"/>
                <a:cs typeface="DIN Next LT Pro Heavy" charset="0"/>
              </a:rPr>
              <a:t>FOOD DELIVERIES</a:t>
            </a:r>
          </a:p>
        </p:txBody>
      </p:sp>
    </p:spTree>
    <p:extLst>
      <p:ext uri="{BB962C8B-B14F-4D97-AF65-F5344CB8AC3E}">
        <p14:creationId xmlns:p14="http://schemas.microsoft.com/office/powerpoint/2010/main" val="1544304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12072664" cy="6858000"/>
          </a:xfrm>
          <a:prstGeom prst="rect">
            <a:avLst/>
          </a:prstGeom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422564" y="404664"/>
            <a:ext cx="8841788" cy="72008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4000" b="1" dirty="0" smtClean="0">
                <a:latin typeface="DIN Next LT Pro Heavy" panose="020B0903020203050203" pitchFamily="34" charset="0"/>
              </a:rPr>
              <a:t>The last mile problem</a:t>
            </a:r>
            <a:endParaRPr lang="en-US" sz="4000" b="1" dirty="0">
              <a:latin typeface="DIN Next LT Pro Heavy" panose="020B090302020305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56760" y="3003059"/>
            <a:ext cx="1127672" cy="1578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6876"/>
          <a:stretch/>
        </p:blipFill>
        <p:spPr>
          <a:xfrm>
            <a:off x="5087888" y="4991479"/>
            <a:ext cx="941044" cy="7822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75"/>
          <a:stretch/>
        </p:blipFill>
        <p:spPr>
          <a:xfrm>
            <a:off x="2783632" y="4987752"/>
            <a:ext cx="990821" cy="78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8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101" y="4456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767408" y="1429011"/>
            <a:ext cx="10657184" cy="39999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4000" b="1" dirty="0" smtClean="0">
                <a:latin typeface="+mn-lt"/>
                <a:ea typeface="DIN Next LT Pro Heavy" charset="0"/>
                <a:cs typeface="DIN Next LT Pro Heavy" charset="0"/>
              </a:rPr>
              <a:t>OUR MISSION</a:t>
            </a:r>
          </a:p>
          <a:p>
            <a:endParaRPr lang="en-US" sz="4000" b="1" dirty="0">
              <a:latin typeface="+mn-lt"/>
              <a:ea typeface="DIN Next LT Pro Heavy" charset="0"/>
              <a:cs typeface="DIN Next LT Pro Heavy" charset="0"/>
            </a:endParaRPr>
          </a:p>
          <a:p>
            <a:r>
              <a:rPr lang="en-US" sz="4000" b="1" dirty="0" smtClean="0">
                <a:latin typeface="+mn-lt"/>
                <a:ea typeface="DIN Next LT Pro Heavy" charset="0"/>
                <a:cs typeface="DIN Next LT Pro Heavy" charset="0"/>
              </a:rPr>
              <a:t>TO BUILD THE WORLD’S MOST EFFICIENT</a:t>
            </a:r>
          </a:p>
          <a:p>
            <a:r>
              <a:rPr lang="en-US" sz="4000" b="1" dirty="0" smtClean="0">
                <a:latin typeface="+mn-lt"/>
                <a:ea typeface="DIN Next LT Pro Heavy" charset="0"/>
                <a:cs typeface="DIN Next LT Pro Heavy" charset="0"/>
              </a:rPr>
              <a:t>LOCAL ON-DEMAND DELIVERY SERVICE</a:t>
            </a:r>
            <a:endParaRPr lang="en-US" sz="4000" b="1" dirty="0">
              <a:latin typeface="+mn-lt"/>
              <a:ea typeface="DIN Next LT Pro Heavy" charset="0"/>
              <a:cs typeface="DIN Next LT Pro Heavy" charset="0"/>
            </a:endParaRPr>
          </a:p>
          <a:p>
            <a:endParaRPr lang="en-US" sz="4000" dirty="0">
              <a:solidFill>
                <a:srgbClr val="FFFFFF"/>
              </a:solidFill>
              <a:latin typeface="+mn-lt"/>
              <a:ea typeface="DIN Next LT Pro" charset="0"/>
              <a:cs typeface="DIN Next LT Pro Light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9120336" y="6299542"/>
            <a:ext cx="2743200" cy="365125"/>
          </a:xfrm>
        </p:spPr>
        <p:txBody>
          <a:bodyPr/>
          <a:lstStyle/>
          <a:p>
            <a:fld id="{20B81752-A9C2-0247-B215-3461EF5C802F}" type="slidenum">
              <a:rPr lang="en-US" smtClean="0">
                <a:latin typeface="+mn-lt"/>
              </a:rPr>
              <a:pPr/>
              <a:t>5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075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326" y="692696"/>
            <a:ext cx="12144673" cy="42165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757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70101" y="472502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1741" y="4932197"/>
            <a:ext cx="1980000" cy="130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DIN Next LT Pro Light" charset="0"/>
                <a:ea typeface="DIN Next LT Pro Light" charset="0"/>
                <a:cs typeface="DIN Next LT Pro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60"/>
              </a:lnSpc>
              <a:spcBef>
                <a:spcPts val="0"/>
              </a:spcBef>
              <a:buNone/>
            </a:pPr>
            <a:r>
              <a:rPr lang="en-US" sz="1800" dirty="0">
                <a:latin typeface="+mn-lt"/>
                <a:cs typeface="DIN Next LT Pro Light"/>
              </a:rPr>
              <a:t>Started by               </a:t>
            </a:r>
          </a:p>
          <a:p>
            <a:pPr marL="0" indent="0" algn="ctr">
              <a:lnSpc>
                <a:spcPts val="1760"/>
              </a:lnSpc>
              <a:spcBef>
                <a:spcPts val="0"/>
              </a:spcBef>
              <a:buNone/>
            </a:pPr>
            <a:r>
              <a:rPr lang="en-US" sz="1800" dirty="0">
                <a:latin typeface="+mn-lt"/>
                <a:ea typeface="DIN Next LT Pro" charset="0"/>
                <a:cs typeface="DIN Next LT Pro Light"/>
              </a:rPr>
              <a:t>Skype</a:t>
            </a:r>
            <a:r>
              <a:rPr lang="en-US" sz="1800" dirty="0">
                <a:latin typeface="+mn-lt"/>
                <a:cs typeface="DIN Next LT Pro Light"/>
              </a:rPr>
              <a:t> </a:t>
            </a:r>
            <a:br>
              <a:rPr lang="en-US" sz="1800" dirty="0">
                <a:latin typeface="+mn-lt"/>
                <a:cs typeface="DIN Next LT Pro Light"/>
              </a:rPr>
            </a:br>
            <a:r>
              <a:rPr lang="en-US" sz="1800" dirty="0">
                <a:latin typeface="+mn-lt"/>
                <a:cs typeface="DIN Next LT Pro Light"/>
              </a:rPr>
              <a:t>co-founders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693441" y="4725026"/>
            <a:ext cx="2212454" cy="1656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ts val="2360"/>
              </a:lnSpc>
              <a:spcBef>
                <a:spcPts val="0"/>
              </a:spcBef>
              <a:buFont typeface="Arial"/>
              <a:buNone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latin typeface="DIN Next LT Pro Light" charset="0"/>
                <a:ea typeface="DIN Next LT Pro Light" charset="0"/>
                <a:cs typeface="DIN Next LT Pro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latin typeface="DIN Next LT Pro Light" charset="0"/>
                <a:ea typeface="DIN Next LT Pro Light" charset="0"/>
                <a:cs typeface="DIN Next LT Pro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>
              <a:lnSpc>
                <a:spcPts val="1760"/>
              </a:lnSpc>
            </a:pPr>
            <a:r>
              <a:rPr lang="en-US" dirty="0">
                <a:latin typeface="+mn-lt"/>
                <a:ea typeface="DIN Next LT Pro" charset="0"/>
                <a:cs typeface="DIN Next LT Pro Light"/>
              </a:rPr>
              <a:t>Operations in the Bay Area, Washington, DC, Arkansas, London, Hamburg, Bern,</a:t>
            </a:r>
            <a:br>
              <a:rPr lang="en-US" dirty="0">
                <a:latin typeface="+mn-lt"/>
                <a:ea typeface="DIN Next LT Pro" charset="0"/>
                <a:cs typeface="DIN Next LT Pro Light"/>
              </a:rPr>
            </a:br>
            <a:r>
              <a:rPr lang="en-US" dirty="0">
                <a:latin typeface="+mn-lt"/>
                <a:ea typeface="DIN Next LT Pro" charset="0"/>
                <a:cs typeface="DIN Next LT Pro Light"/>
              </a:rPr>
              <a:t>R&amp;D in </a:t>
            </a:r>
            <a:r>
              <a:rPr lang="en-US" dirty="0" smtClean="0">
                <a:latin typeface="+mn-lt"/>
                <a:ea typeface="DIN Next LT Pro" charset="0"/>
                <a:cs typeface="DIN Next LT Pro Light"/>
              </a:rPr>
              <a:t>Estonia</a:t>
            </a:r>
            <a:endParaRPr lang="en-US" dirty="0">
              <a:latin typeface="+mn-lt"/>
              <a:cs typeface="DIN Next LT Pro Ligh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788753" y="4927818"/>
            <a:ext cx="1980000" cy="1305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ts val="2360"/>
              </a:lnSpc>
              <a:spcBef>
                <a:spcPts val="0"/>
              </a:spcBef>
              <a:buFont typeface="Arial"/>
              <a:buNone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latin typeface="DIN Next LT Pro Light" charset="0"/>
                <a:ea typeface="DIN Next LT Pro Light" charset="0"/>
                <a:cs typeface="DIN Next LT Pro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latin typeface="DIN Next LT Pro Light" charset="0"/>
                <a:ea typeface="DIN Next LT Pro Light" charset="0"/>
                <a:cs typeface="DIN Next LT Pro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>
              <a:lnSpc>
                <a:spcPts val="1760"/>
              </a:lnSpc>
            </a:pPr>
            <a:r>
              <a:rPr lang="en-US" dirty="0" smtClean="0">
                <a:latin typeface="+mn-lt"/>
                <a:cs typeface="DIN Next LT Pro Light"/>
              </a:rPr>
              <a:t>140 employees, many coming from Skype</a:t>
            </a:r>
            <a:endParaRPr lang="en-US" dirty="0">
              <a:latin typeface="+mn-lt"/>
              <a:cs typeface="DIN Next LT Pro Light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500376" y="4828011"/>
            <a:ext cx="1980000" cy="1090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>
              <a:lnSpc>
                <a:spcPts val="1760"/>
              </a:lnSpc>
              <a:spcBef>
                <a:spcPts val="0"/>
              </a:spcBef>
              <a:buFont typeface="Arial"/>
              <a:buNone/>
              <a:defRPr sz="1400"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latin typeface="DIN Next LT Pro Light" charset="0"/>
                <a:ea typeface="DIN Next LT Pro Light" charset="0"/>
                <a:cs typeface="DIN Next LT Pro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latin typeface="DIN Next LT Pro Light" charset="0"/>
                <a:ea typeface="DIN Next LT Pro Light" charset="0"/>
                <a:cs typeface="DIN Next LT Pro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/>
            <a:r>
              <a:rPr lang="en-US" sz="1800" dirty="0" smtClean="0">
                <a:latin typeface="+mn-lt"/>
                <a:cs typeface="DIN Next LT Pro Light"/>
              </a:rPr>
              <a:t>Running commercial service and pilots with &gt;10 partners and &gt;100 robots </a:t>
            </a:r>
            <a:endParaRPr lang="en-US" sz="1800" dirty="0">
              <a:latin typeface="+mn-lt"/>
              <a:ea typeface="DIN Next LT Pro" charset="0"/>
              <a:cs typeface="DIN Next LT Pro Ligh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15880" y="4829209"/>
            <a:ext cx="2155364" cy="12963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indent="0">
              <a:lnSpc>
                <a:spcPts val="2360"/>
              </a:lnSpc>
              <a:spcBef>
                <a:spcPts val="0"/>
              </a:spcBef>
              <a:buFont typeface="Arial"/>
              <a:buNone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>
                <a:latin typeface="DIN Next LT Pro Light" charset="0"/>
                <a:ea typeface="DIN Next LT Pro Light" charset="0"/>
                <a:cs typeface="DIN Next LT Pro Light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>
                <a:latin typeface="DIN Next LT Pro Light" charset="0"/>
                <a:ea typeface="DIN Next LT Pro Light" charset="0"/>
                <a:cs typeface="DIN Next LT Pro Light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b="0" i="0">
                <a:latin typeface="DIN Next LT Pro Light" charset="0"/>
                <a:ea typeface="DIN Next LT Pro Light" charset="0"/>
                <a:cs typeface="DIN Next LT Pro Light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algn="ctr">
              <a:lnSpc>
                <a:spcPts val="1760"/>
              </a:lnSpc>
            </a:pPr>
            <a:r>
              <a:rPr lang="en-US" dirty="0" smtClean="0">
                <a:latin typeface="+mn-lt"/>
                <a:ea typeface="DIN Next LT Pro" charset="0"/>
                <a:cs typeface="DIN Next LT Pro Light"/>
              </a:rPr>
              <a:t>Leader of the emerging industry of ground-based delivery robots</a:t>
            </a:r>
            <a:endParaRPr lang="en-US" dirty="0">
              <a:latin typeface="+mn-lt"/>
              <a:cs typeface="DIN Next LT Pro Light"/>
            </a:endParaRPr>
          </a:p>
        </p:txBody>
      </p:sp>
      <p:sp>
        <p:nvSpPr>
          <p:cNvPr id="13" name="Title 6"/>
          <p:cNvSpPr txBox="1">
            <a:spLocks/>
          </p:cNvSpPr>
          <p:nvPr/>
        </p:nvSpPr>
        <p:spPr>
          <a:xfrm>
            <a:off x="1605926" y="404664"/>
            <a:ext cx="974665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4000" dirty="0">
                <a:latin typeface="DIN Next LT Pro Heavy" panose="020B0903020203050203" pitchFamily="34" charset="0"/>
                <a:ea typeface="DIN Next LT Pro Medium" charset="0"/>
                <a:cs typeface="DIN Next LT Pro Medium" charset="0"/>
              </a:rPr>
              <a:t>A COMPANY WITH ROOTS IN SKYPE</a:t>
            </a:r>
          </a:p>
        </p:txBody>
      </p:sp>
    </p:spTree>
    <p:extLst>
      <p:ext uri="{BB962C8B-B14F-4D97-AF65-F5344CB8AC3E}">
        <p14:creationId xmlns:p14="http://schemas.microsoft.com/office/powerpoint/2010/main" val="1963189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3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 txBox="1">
            <a:spLocks/>
          </p:cNvSpPr>
          <p:nvPr/>
        </p:nvSpPr>
        <p:spPr>
          <a:xfrm>
            <a:off x="422564" y="404664"/>
            <a:ext cx="9559636" cy="58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4000" dirty="0">
                <a:latin typeface="+mn-lt"/>
              </a:rPr>
              <a:t>REAL LIFE </a:t>
            </a:r>
            <a:r>
              <a:rPr lang="en-US" sz="4000" dirty="0" smtClean="0">
                <a:latin typeface="+mn-lt"/>
              </a:rPr>
              <a:t>MILESTONES</a:t>
            </a:r>
            <a:endParaRPr lang="en-US" sz="40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7100" y="76581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8" name="Tekstiruutu 17"/>
          <p:cNvSpPr txBox="1"/>
          <p:nvPr/>
        </p:nvSpPr>
        <p:spPr>
          <a:xfrm>
            <a:off x="11080772" y="61854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endParaRPr lang="en-GB" sz="2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349403" y="2757368"/>
            <a:ext cx="1750166" cy="71825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chemeClr val="accent2"/>
                </a:solidFill>
                <a:latin typeface="+mn-lt"/>
                <a:ea typeface="DIN Next LT Pro Medium" charset="0"/>
                <a:cs typeface="DIN Next LT Pro Medium" charset="0"/>
              </a:rPr>
              <a:t>51 </a:t>
            </a:r>
            <a:r>
              <a:rPr lang="et-EE" sz="4000" dirty="0" smtClean="0">
                <a:solidFill>
                  <a:schemeClr val="accent2"/>
                </a:solidFill>
                <a:latin typeface="+mn-lt"/>
                <a:ea typeface="DIN Next LT Pro Medium" charset="0"/>
                <a:cs typeface="DIN Next LT Pro Medium" charset="0"/>
              </a:rPr>
              <a:t>000</a:t>
            </a:r>
            <a:endParaRPr lang="en-US" sz="4000" dirty="0">
              <a:latin typeface="+mn-lt"/>
              <a:ea typeface="DIN Next LT Pro Light" charset="0"/>
              <a:cs typeface="DIN Next LT Pro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97410" y="3645041"/>
            <a:ext cx="23065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a typeface="DIN Next LT Pro" charset="0"/>
                <a:cs typeface="DIN Next LT Pro Light"/>
              </a:rPr>
              <a:t>Km driven </a:t>
            </a:r>
            <a:r>
              <a:rPr lang="en-US" sz="2000" dirty="0">
                <a:ea typeface="DIN Next LT Pro Light" charset="0"/>
                <a:cs typeface="DIN Next LT Pro Light"/>
              </a:rPr>
              <a:t>on public sidewalks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35960" y="2741360"/>
            <a:ext cx="2808312" cy="7182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t-EE" sz="3900" dirty="0" smtClean="0">
                <a:solidFill>
                  <a:schemeClr val="accent2"/>
                </a:solidFill>
                <a:latin typeface="+mn-lt"/>
                <a:ea typeface="DIN Next LT Pro Medium" charset="0"/>
                <a:cs typeface="DIN Next LT Pro Medium" charset="0"/>
              </a:rPr>
              <a:t>63 CITIES</a:t>
            </a:r>
            <a:endParaRPr lang="en-US" sz="3900" dirty="0">
              <a:latin typeface="+mn-lt"/>
              <a:ea typeface="DIN Next LT Pro Light" charset="0"/>
              <a:cs typeface="DIN Next LT Pro Light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32224" y="3645603"/>
            <a:ext cx="198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ea typeface="DIN Next LT Pro" charset="0"/>
                <a:cs typeface="DIN Next LT Pro Light"/>
              </a:rPr>
              <a:t>The robot has been tested in</a:t>
            </a:r>
            <a:endParaRPr lang="en-US" sz="1200" dirty="0">
              <a:ea typeface="DIN Next LT Pro" charset="0"/>
              <a:cs typeface="DIN Next LT Pro Ligh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8760296" y="2708920"/>
            <a:ext cx="3103240" cy="72008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3900" dirty="0" smtClean="0">
                <a:solidFill>
                  <a:schemeClr val="accent2"/>
                </a:solidFill>
                <a:latin typeface="+mn-lt"/>
                <a:ea typeface="DIN Next LT Pro Medium" charset="0"/>
                <a:cs typeface="DIN Next LT Pro Medium" charset="0"/>
              </a:rPr>
              <a:t>6 </a:t>
            </a:r>
            <a:r>
              <a:rPr lang="en-US" sz="3900" dirty="0">
                <a:solidFill>
                  <a:schemeClr val="accent2"/>
                </a:solidFill>
                <a:latin typeface="+mn-lt"/>
                <a:ea typeface="DIN Next LT Pro Medium" charset="0"/>
                <a:cs typeface="DIN Next LT Pro Medium" charset="0"/>
              </a:rPr>
              <a:t>MILLION</a:t>
            </a:r>
            <a:endParaRPr lang="en-US" sz="3900" dirty="0">
              <a:latin typeface="+mn-lt"/>
              <a:ea typeface="DIN Next LT Pro Light" charset="0"/>
              <a:cs typeface="DIN Next LT Pro Light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40537" y="3633554"/>
            <a:ext cx="27000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a typeface="DIN Next LT Pro" charset="0"/>
                <a:cs typeface="DIN Next LT Pro Light"/>
              </a:rPr>
              <a:t>People</a:t>
            </a:r>
            <a:r>
              <a:rPr lang="en-US" sz="2000" dirty="0">
                <a:ea typeface="DIN Next LT Pro Light" charset="0"/>
                <a:cs typeface="DIN Next LT Pro Light"/>
              </a:rPr>
              <a:t> </a:t>
            </a:r>
            <a:r>
              <a:rPr lang="en-US" sz="2000" dirty="0">
                <a:ea typeface="DIN Next LT Pro" charset="0"/>
                <a:cs typeface="DIN Next LT Pro Light"/>
              </a:rPr>
              <a:t>have encountered </a:t>
            </a:r>
            <a:r>
              <a:rPr lang="en-US" sz="2000" dirty="0">
                <a:ea typeface="DIN Next LT Pro Light" charset="0"/>
                <a:cs typeface="DIN Next LT Pro Light"/>
              </a:rPr>
              <a:t>our robots on sidewalks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1624" y="3633554"/>
            <a:ext cx="198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a typeface="DIN Next LT Pro" charset="0"/>
                <a:cs typeface="DIN Next LT Pro Light"/>
              </a:rPr>
              <a:t>Robots</a:t>
            </a:r>
            <a:r>
              <a:rPr lang="en-US" sz="2000" dirty="0">
                <a:ea typeface="DIN Next LT Pro Light" charset="0"/>
                <a:cs typeface="DIN Next LT Pro Light"/>
              </a:rPr>
              <a:t> produced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017411" y="2792398"/>
            <a:ext cx="1310070" cy="85262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000" dirty="0" smtClean="0">
                <a:solidFill>
                  <a:schemeClr val="accent2"/>
                </a:solidFill>
                <a:latin typeface="+mn-lt"/>
                <a:ea typeface="DIN Next LT Pro Medium" charset="0"/>
                <a:cs typeface="DIN Next LT Pro Medium" charset="0"/>
              </a:rPr>
              <a:t>120</a:t>
            </a:r>
            <a:endParaRPr lang="en-US" sz="4000" dirty="0">
              <a:latin typeface="+mn-lt"/>
              <a:ea typeface="DIN Next LT Pro Light" charset="0"/>
              <a:cs typeface="DIN Next LT Pro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564" y="6021288"/>
            <a:ext cx="10240571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l"/>
            <a:r>
              <a:rPr lang="en-US" sz="1600" dirty="0">
                <a:ea typeface="DIN Next LT Pro" charset="0"/>
                <a:cs typeface="DIN Next LT Pro Light"/>
              </a:rPr>
              <a:t>As of </a:t>
            </a:r>
            <a:r>
              <a:rPr lang="en-US" sz="1600" dirty="0" smtClean="0">
                <a:ea typeface="DIN Next LT Pro" charset="0"/>
                <a:cs typeface="DIN Next LT Pro Light"/>
              </a:rPr>
              <a:t>May 19, 2017</a:t>
            </a:r>
            <a:endParaRPr lang="en-US" sz="1600" dirty="0">
              <a:ea typeface="DIN Next LT Pro" charset="0"/>
              <a:cs typeface="DIN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41976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422564" y="404664"/>
            <a:ext cx="11290060" cy="581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DIN Next LT Pro Heavy" charset="0"/>
                <a:ea typeface="DIN Next LT Pro Heavy" charset="0"/>
                <a:cs typeface="DIN Next LT Pro Heavy" charset="0"/>
              </a:defRPr>
            </a:lvl1pPr>
          </a:lstStyle>
          <a:p>
            <a:r>
              <a:rPr lang="en-US" sz="3600" dirty="0">
                <a:latin typeface="DIN Next LT Pro Heavy" panose="020B0903020203050203" pitchFamily="34" charset="0"/>
                <a:ea typeface="DIN Next LT Pro Medium" charset="0"/>
                <a:cs typeface="DIN Next LT Pro Medium" charset="0"/>
              </a:rPr>
              <a:t>SELECTED COOPERATION PARTNERS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464" y="3848283"/>
            <a:ext cx="2423544" cy="52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0252" y="3799180"/>
            <a:ext cx="1150084" cy="527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33" y="1810792"/>
            <a:ext cx="3056490" cy="1069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442" y="1843806"/>
            <a:ext cx="1147228" cy="1147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478" y="3501502"/>
            <a:ext cx="2195964" cy="1214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424" y="1758551"/>
            <a:ext cx="1875783" cy="1317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618" y="5281459"/>
            <a:ext cx="1787661" cy="3186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909" y="5281459"/>
            <a:ext cx="2317845" cy="329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7968" y="5227855"/>
            <a:ext cx="1985020" cy="5485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448" y="5037725"/>
            <a:ext cx="1828595" cy="8060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1966892"/>
            <a:ext cx="2603618" cy="91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52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133"/>
          <a:stretch/>
        </p:blipFill>
        <p:spPr>
          <a:xfrm>
            <a:off x="2351584" y="620688"/>
            <a:ext cx="9840416" cy="6161837"/>
          </a:xfrm>
          <a:prstGeom prst="rect">
            <a:avLst/>
          </a:prstGeom>
        </p:spPr>
      </p:pic>
      <p:sp>
        <p:nvSpPr>
          <p:cNvPr id="7" name="TextBox 2"/>
          <p:cNvSpPr txBox="1"/>
          <p:nvPr/>
        </p:nvSpPr>
        <p:spPr>
          <a:xfrm>
            <a:off x="422564" y="1625019"/>
            <a:ext cx="596146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r>
              <a:rPr lang="en-US" sz="2000" dirty="0">
                <a:ea typeface="DIN Next LT Pro" charset="0"/>
                <a:cs typeface="DIN Next LT Pro Light"/>
              </a:rPr>
              <a:t>Delivery service for neighborhoods </a:t>
            </a:r>
            <a:r>
              <a:rPr lang="en-US" sz="2000" dirty="0">
                <a:ea typeface="DIN Next LT Pro Light" charset="0"/>
                <a:cs typeface="DIN Next LT Pro Light"/>
              </a:rPr>
              <a:t>using fleets of autonomous sidewalk robots</a:t>
            </a: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endParaRPr lang="en-US" sz="2000" dirty="0">
              <a:ea typeface="DIN Next LT Pro Light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r>
              <a:rPr lang="en-US" sz="2000" dirty="0" smtClean="0">
                <a:ea typeface="DIN Next LT Pro Light" charset="0"/>
                <a:cs typeface="DIN Next LT Pro Light"/>
              </a:rPr>
              <a:t>Focusing on takeaway food, groceries and package delivery</a:t>
            </a:r>
            <a:endParaRPr lang="en-US" sz="2000" dirty="0">
              <a:ea typeface="DIN Next LT Pro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endParaRPr lang="en-US" sz="2000" dirty="0" smtClean="0">
              <a:ea typeface="DIN Next LT Pro Light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r>
              <a:rPr lang="en-US" sz="2000" dirty="0">
                <a:ea typeface="DIN Next LT Pro Light" charset="0"/>
                <a:cs typeface="DIN Next LT Pro Light"/>
              </a:rPr>
              <a:t>B2B2C </a:t>
            </a:r>
            <a:r>
              <a:rPr lang="en-US" sz="2000" dirty="0" smtClean="0">
                <a:ea typeface="DIN Next LT Pro Light" charset="0"/>
                <a:cs typeface="DIN Next LT Pro Light"/>
              </a:rPr>
              <a:t>business model: We deliver to end users on behalf of business partners</a:t>
            </a:r>
            <a:endParaRPr lang="en-US" sz="2000" dirty="0">
              <a:ea typeface="DIN Next LT Pro Light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endParaRPr lang="en-US" sz="2000" dirty="0">
              <a:ea typeface="DIN Next LT Pro Light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r>
              <a:rPr lang="en-US" sz="2000" dirty="0">
                <a:ea typeface="DIN Next LT Pro Light" charset="0"/>
                <a:cs typeface="DIN Next LT Pro Light"/>
              </a:rPr>
              <a:t>Providing </a:t>
            </a:r>
            <a:r>
              <a:rPr lang="en-US" sz="2000" dirty="0" smtClean="0">
                <a:ea typeface="DIN Next LT Pro Light" charset="0"/>
                <a:cs typeface="DIN Next LT Pro Light"/>
              </a:rPr>
              <a:t>convenient on-demand </a:t>
            </a:r>
            <a:r>
              <a:rPr lang="en-US" sz="2000" dirty="0">
                <a:ea typeface="DIN Next LT Pro Light" charset="0"/>
                <a:cs typeface="DIN Next LT Pro Light"/>
              </a:rPr>
              <a:t>delivery </a:t>
            </a:r>
            <a:r>
              <a:rPr lang="en-US" sz="2000" dirty="0" smtClean="0">
                <a:ea typeface="DIN Next LT Pro Light" charset="0"/>
                <a:cs typeface="DIN Next LT Pro Light"/>
              </a:rPr>
              <a:t/>
            </a:r>
            <a:br>
              <a:rPr lang="en-US" sz="2000" dirty="0" smtClean="0">
                <a:ea typeface="DIN Next LT Pro Light" charset="0"/>
                <a:cs typeface="DIN Next LT Pro Light"/>
              </a:rPr>
            </a:br>
            <a:r>
              <a:rPr lang="en-US" sz="2000" dirty="0" smtClean="0">
                <a:ea typeface="DIN Next LT Pro Light" charset="0"/>
                <a:cs typeface="DIN Next LT Pro Light"/>
              </a:rPr>
              <a:t>in </a:t>
            </a:r>
            <a:r>
              <a:rPr lang="en-US" sz="2000" dirty="0" smtClean="0">
                <a:ea typeface="DIN Next LT Pro Light" charset="0"/>
                <a:cs typeface="DIN Next LT Pro Light"/>
              </a:rPr>
              <a:t>1-2 </a:t>
            </a:r>
            <a:r>
              <a:rPr lang="en-US" sz="2000" dirty="0">
                <a:ea typeface="DIN Next LT Pro Light" charset="0"/>
                <a:cs typeface="DIN Next LT Pro Light"/>
              </a:rPr>
              <a:t>mile radius in 30-45 </a:t>
            </a:r>
            <a:r>
              <a:rPr lang="en-US" sz="2000" dirty="0" smtClean="0">
                <a:ea typeface="DIN Next LT Pro Light" charset="0"/>
                <a:cs typeface="DIN Next LT Pro Light"/>
              </a:rPr>
              <a:t>minute</a:t>
            </a:r>
            <a:r>
              <a:rPr lang="en-US" sz="2000" dirty="0">
                <a:ea typeface="DIN Next LT Pro Light" charset="0"/>
                <a:cs typeface="DIN Next LT Pro Light"/>
              </a:rPr>
              <a:t>s</a:t>
            </a: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endParaRPr lang="en-US" sz="2000" dirty="0">
              <a:ea typeface="DIN Next LT Pro Light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r>
              <a:rPr lang="en-US" sz="2000" dirty="0" smtClean="0">
                <a:ea typeface="DIN Next LT Pro Light" charset="0"/>
                <a:cs typeface="DIN Next LT Pro Light"/>
              </a:rPr>
              <a:t>Pay-as-you-go, per-delivery pricing</a:t>
            </a: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endParaRPr lang="en-US" sz="2000" dirty="0">
              <a:ea typeface="DIN Next LT Pro Light" charset="0"/>
              <a:cs typeface="DIN Next LT Pro Light"/>
            </a:endParaRPr>
          </a:p>
          <a:p>
            <a:pPr marL="212400" indent="-212400">
              <a:lnSpc>
                <a:spcPts val="2200"/>
              </a:lnSpc>
              <a:buFont typeface="Arial" charset="0"/>
              <a:buChar char="•"/>
            </a:pPr>
            <a:endParaRPr lang="en-US" sz="2000" dirty="0">
              <a:ea typeface="DIN Next LT Pro Light" charset="0"/>
              <a:cs typeface="DIN Next LT Pro Light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422564" y="404664"/>
            <a:ext cx="8841788" cy="79208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DIN Next LT Pro Medium" charset="0"/>
                <a:ea typeface="DIN Next LT Pro Medium" charset="0"/>
                <a:cs typeface="DIN Next LT Pro Medium" charset="0"/>
              </a:defRPr>
            </a:lvl1pPr>
          </a:lstStyle>
          <a:p>
            <a:r>
              <a:rPr lang="en-US" sz="3600" b="1" dirty="0">
                <a:latin typeface="DIN Next LT Pro Heavy" panose="020B0903020203050203" pitchFamily="34" charset="0"/>
              </a:rPr>
              <a:t>OUR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409355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tarship">
      <a:dk1>
        <a:srgbClr val="000000"/>
      </a:dk1>
      <a:lt1>
        <a:srgbClr val="FFFFFF"/>
      </a:lt1>
      <a:dk2>
        <a:srgbClr val="B6B6B6"/>
      </a:dk2>
      <a:lt2>
        <a:srgbClr val="E1E1E1"/>
      </a:lt2>
      <a:accent1>
        <a:srgbClr val="FEE300"/>
      </a:accent1>
      <a:accent2>
        <a:srgbClr val="02A0AE"/>
      </a:accent2>
      <a:accent3>
        <a:srgbClr val="154E62"/>
      </a:accent3>
      <a:accent4>
        <a:srgbClr val="0F3043"/>
      </a:accent4>
      <a:accent5>
        <a:srgbClr val="7AC446"/>
      </a:accent5>
      <a:accent6>
        <a:srgbClr val="FE893D"/>
      </a:accent6>
      <a:hlink>
        <a:srgbClr val="E555B7"/>
      </a:hlink>
      <a:folHlink>
        <a:srgbClr val="861A7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2641</TotalTime>
  <Words>615</Words>
  <Application>Microsoft Macintosh PowerPoint</Application>
  <PresentationFormat>Widescreen</PresentationFormat>
  <Paragraphs>154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DIN Next LT Pro</vt:lpstr>
      <vt:lpstr>DIN Next LT Pro Heavy</vt:lpstr>
      <vt:lpstr>DIN Next LT Pro Light</vt:lpstr>
      <vt:lpstr>DIN Next LT Pro Medium</vt:lpstr>
      <vt:lpstr>DIN Next Slab Pro</vt:lpstr>
      <vt:lpstr>DIN Next Slab Pro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Starship</dc:title>
  <dc:creator>Mats Lönngren</dc:creator>
  <cp:lastModifiedBy>Kristjan Korjus</cp:lastModifiedBy>
  <cp:revision>225</cp:revision>
  <cp:lastPrinted>2016-05-12T15:06:30Z</cp:lastPrinted>
  <dcterms:created xsi:type="dcterms:W3CDTF">2016-05-23T10:37:42Z</dcterms:created>
  <dcterms:modified xsi:type="dcterms:W3CDTF">2017-05-24T20:54:32Z</dcterms:modified>
</cp:coreProperties>
</file>